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77" r:id="rId2"/>
    <p:sldId id="278" r:id="rId3"/>
    <p:sldId id="256" r:id="rId4"/>
    <p:sldId id="271" r:id="rId5"/>
    <p:sldId id="272" r:id="rId6"/>
    <p:sldId id="258" r:id="rId7"/>
    <p:sldId id="260" r:id="rId8"/>
    <p:sldId id="261" r:id="rId9"/>
    <p:sldId id="281" r:id="rId10"/>
    <p:sldId id="283" r:id="rId11"/>
    <p:sldId id="273" r:id="rId12"/>
    <p:sldId id="279" r:id="rId13"/>
    <p:sldId id="274" r:id="rId14"/>
    <p:sldId id="275" r:id="rId15"/>
    <p:sldId id="285" r:id="rId16"/>
    <p:sldId id="276" r:id="rId17"/>
    <p:sldId id="286" r:id="rId18"/>
    <p:sldId id="287" r:id="rId19"/>
    <p:sldId id="288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67" d="100"/>
          <a:sy n="67" d="100"/>
        </p:scale>
        <p:origin x="556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28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4AF611-C52E-4147-A1EC-2479590DAC56}" type="datetimeFigureOut">
              <a:rPr lang="en-SG" smtClean="0"/>
              <a:pPr/>
              <a:t>1/9/2021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A89A2E-C37F-42EE-A746-735D71967B06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965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89A2E-C37F-42EE-A746-735D71967B06}" type="slidenum">
              <a:rPr lang="en-SG" smtClean="0"/>
              <a:pPr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57824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F892A-A349-44D8-A674-17FBAFD66825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DBCC-448F-48BE-B81F-37A693E785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F892A-A349-44D8-A674-17FBAFD66825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DBCC-448F-48BE-B81F-37A693E785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F892A-A349-44D8-A674-17FBAFD66825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DBCC-448F-48BE-B81F-37A693E785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F892A-A349-44D8-A674-17FBAFD66825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DBCC-448F-48BE-B81F-37A693E785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F892A-A349-44D8-A674-17FBAFD66825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DBCC-448F-48BE-B81F-37A693E785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F892A-A349-44D8-A674-17FBAFD66825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DBCC-448F-48BE-B81F-37A693E785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F892A-A349-44D8-A674-17FBAFD66825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DBCC-448F-48BE-B81F-37A693E785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F892A-A349-44D8-A674-17FBAFD66825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DBCC-448F-48BE-B81F-37A693E785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F892A-A349-44D8-A674-17FBAFD66825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DBCC-448F-48BE-B81F-37A693E785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F892A-A349-44D8-A674-17FBAFD66825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DBCC-448F-48BE-B81F-37A693E785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F892A-A349-44D8-A674-17FBAFD66825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DBCC-448F-48BE-B81F-37A693E785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F892A-A349-44D8-A674-17FBAFD66825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4DBCC-448F-48BE-B81F-37A693E7850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0600" y="1752600"/>
            <a:ext cx="76962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00FF"/>
                </a:solidFill>
              </a:rPr>
              <a:t>802.11 Technology, Wi-Fi Basics</a:t>
            </a:r>
          </a:p>
          <a:p>
            <a:endParaRPr lang="en-US" sz="4000" dirty="0"/>
          </a:p>
          <a:p>
            <a:r>
              <a:rPr lang="en-US" sz="3200" dirty="0"/>
              <a:t>-Layered architecture, Modulation/coding overview</a:t>
            </a:r>
          </a:p>
        </p:txBody>
      </p:sp>
    </p:spTree>
    <p:extLst>
      <p:ext uri="{BB962C8B-B14F-4D97-AF65-F5344CB8AC3E}">
        <p14:creationId xmlns:p14="http://schemas.microsoft.com/office/powerpoint/2010/main" val="3960379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2"/>
          <a:srcRect t="11387"/>
          <a:stretch/>
        </p:blipFill>
        <p:spPr bwMode="auto">
          <a:xfrm>
            <a:off x="609600" y="1143000"/>
            <a:ext cx="8077200" cy="5337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F4B410-31D8-4B8B-9385-AAF2E8BA29E7}"/>
              </a:ext>
            </a:extLst>
          </p:cNvPr>
          <p:cNvSpPr txBox="1"/>
          <p:nvPr/>
        </p:nvSpPr>
        <p:spPr>
          <a:xfrm>
            <a:off x="1905000" y="228600"/>
            <a:ext cx="7010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5GHz band Wi-Fi Channels </a:t>
            </a:r>
            <a:endParaRPr lang="en-SG" sz="3200" dirty="0"/>
          </a:p>
        </p:txBody>
      </p:sp>
    </p:spTree>
    <p:extLst>
      <p:ext uri="{BB962C8B-B14F-4D97-AF65-F5344CB8AC3E}">
        <p14:creationId xmlns:p14="http://schemas.microsoft.com/office/powerpoint/2010/main" val="1984809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295400"/>
            <a:ext cx="4191000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914400" y="6858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802.11 (oldest standard-1997)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9350" y="4191000"/>
            <a:ext cx="3810000" cy="2323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2628900" y="3732995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Spread spectrum method 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72050" y="740393"/>
            <a:ext cx="3638550" cy="2595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BE0559C-EB38-4D2B-AAC8-4E754148D7CD}"/>
              </a:ext>
            </a:extLst>
          </p:cNvPr>
          <p:cNvSpPr/>
          <p:nvPr/>
        </p:nvSpPr>
        <p:spPr>
          <a:xfrm>
            <a:off x="914400" y="66945"/>
            <a:ext cx="7086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802.11 Coding &amp;Modulation schemes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0365FE-AAC6-4A93-A686-2B33DD516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90600"/>
            <a:ext cx="3445163" cy="1828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268984-5445-40E2-B22B-4291FDA62952}"/>
              </a:ext>
            </a:extLst>
          </p:cNvPr>
          <p:cNvSpPr txBox="1"/>
          <p:nvPr/>
        </p:nvSpPr>
        <p:spPr>
          <a:xfrm>
            <a:off x="838200" y="228600"/>
            <a:ext cx="7010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DSSS Coding and Modulation Cont’d </a:t>
            </a:r>
            <a:endParaRPr lang="en-SG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4A9B4C-D43F-47A6-915C-AF41F8BA6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087" y="945681"/>
            <a:ext cx="3279487" cy="1930114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85053AB0-93A3-4C84-BE4C-36BE04CBC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t="62963"/>
          <a:stretch/>
        </p:blipFill>
        <p:spPr bwMode="auto">
          <a:xfrm>
            <a:off x="450714" y="3059145"/>
            <a:ext cx="4130811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FF5DFDF-6A4E-463D-922F-96A211E65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749" y="3378279"/>
            <a:ext cx="3010136" cy="165994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F60A24C-C5BF-45F1-830A-75E6AE840D6F}"/>
              </a:ext>
            </a:extLst>
          </p:cNvPr>
          <p:cNvSpPr txBox="1"/>
          <p:nvPr/>
        </p:nvSpPr>
        <p:spPr>
          <a:xfrm>
            <a:off x="5018643" y="2916614"/>
            <a:ext cx="3555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Transmit spread spectrum 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F4C5871-9B0D-4519-8899-CC46B7AF93AB}"/>
              </a:ext>
            </a:extLst>
          </p:cNvPr>
          <p:cNvSpPr/>
          <p:nvPr/>
        </p:nvSpPr>
        <p:spPr>
          <a:xfrm>
            <a:off x="714376" y="990600"/>
            <a:ext cx="3705224" cy="1828800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F423E64-D013-4B5F-9BE8-A108279207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29" y="4343400"/>
            <a:ext cx="4140471" cy="207023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DF9D723-53F5-42F4-84B5-BDB62396EC33}"/>
              </a:ext>
            </a:extLst>
          </p:cNvPr>
          <p:cNvSpPr txBox="1"/>
          <p:nvPr/>
        </p:nvSpPr>
        <p:spPr>
          <a:xfrm>
            <a:off x="422005" y="3844430"/>
            <a:ext cx="5330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Complementary Code keying (CCK)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0E72F5F-6F5D-40A1-994D-FC069367D0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9953" y="5201644"/>
            <a:ext cx="2657728" cy="142775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74F0E24-110A-4851-90A5-1EB31B79AD69}"/>
              </a:ext>
            </a:extLst>
          </p:cNvPr>
          <p:cNvSpPr txBox="1"/>
          <p:nvPr/>
        </p:nvSpPr>
        <p:spPr>
          <a:xfrm>
            <a:off x="5559821" y="4979034"/>
            <a:ext cx="2417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Rx De-spreading</a:t>
            </a:r>
          </a:p>
        </p:txBody>
      </p:sp>
    </p:spTree>
    <p:extLst>
      <p:ext uri="{BB962C8B-B14F-4D97-AF65-F5344CB8AC3E}">
        <p14:creationId xmlns:p14="http://schemas.microsoft.com/office/powerpoint/2010/main" val="442075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6CE475-AD40-443B-B58E-25491862E1B6}"/>
              </a:ext>
            </a:extLst>
          </p:cNvPr>
          <p:cNvSpPr/>
          <p:nvPr/>
        </p:nvSpPr>
        <p:spPr>
          <a:xfrm>
            <a:off x="914400" y="66945"/>
            <a:ext cx="7086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BPSK,QPSK Modulation schemes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112A0A48-9DAC-458F-A75D-FEC22BCCB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0600" y="1635220"/>
            <a:ext cx="4095750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CF9D8D0C-1A37-4AA1-968F-899AD1582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33950" y="2625820"/>
            <a:ext cx="3543300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679A23C-9700-433B-B1B3-A27B5F77B58D}"/>
              </a:ext>
            </a:extLst>
          </p:cNvPr>
          <p:cNvSpPr txBox="1"/>
          <p:nvPr/>
        </p:nvSpPr>
        <p:spPr>
          <a:xfrm>
            <a:off x="5049767" y="765825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BPSK</a:t>
            </a: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81DC51C3-2B2B-4446-BCD0-9DF71DB62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78960" y="1180163"/>
            <a:ext cx="36554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78B8C615-6484-4827-884E-46304DF4B1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/>
          <a:srcRect t="29268"/>
          <a:stretch/>
        </p:blipFill>
        <p:spPr bwMode="auto">
          <a:xfrm>
            <a:off x="287267" y="3883120"/>
            <a:ext cx="4762500" cy="1994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3C3176A-51B8-439B-8FAD-3FE4189F9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898" y="1098798"/>
            <a:ext cx="4136377" cy="23026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08628A-F32C-492F-B63C-77B274CC48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8010" y="4925686"/>
            <a:ext cx="3530164" cy="116648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40901AC-731B-46DE-A430-FC1DF60287D1}"/>
              </a:ext>
            </a:extLst>
          </p:cNvPr>
          <p:cNvSpPr txBox="1"/>
          <p:nvPr/>
        </p:nvSpPr>
        <p:spPr>
          <a:xfrm>
            <a:off x="4800600" y="256453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QPSK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2FB25C-E94A-43BC-A8BB-998FE0D87A34}"/>
              </a:ext>
            </a:extLst>
          </p:cNvPr>
          <p:cNvSpPr txBox="1"/>
          <p:nvPr/>
        </p:nvSpPr>
        <p:spPr>
          <a:xfrm>
            <a:off x="845829" y="5759202"/>
            <a:ext cx="314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Constellation for BPSK,QPSK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/>
          <a:srcRect t="53037"/>
          <a:stretch/>
        </p:blipFill>
        <p:spPr bwMode="auto">
          <a:xfrm>
            <a:off x="552106" y="3861025"/>
            <a:ext cx="3924987" cy="103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514600" y="152400"/>
            <a:ext cx="48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OFDM  Multicarrier Scheme 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/>
          <a:srcRect t="13786"/>
          <a:stretch/>
        </p:blipFill>
        <p:spPr bwMode="auto">
          <a:xfrm>
            <a:off x="5069681" y="4091858"/>
            <a:ext cx="3729037" cy="1906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9BB5D6-CF8A-4A04-B535-C3E6149CC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789758"/>
            <a:ext cx="4267200" cy="2434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D89699-98AD-44F5-BAA3-6E428B92BB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29"/>
          <a:stretch/>
        </p:blipFill>
        <p:spPr>
          <a:xfrm>
            <a:off x="4914898" y="1001203"/>
            <a:ext cx="4038600" cy="23228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3A88C6-C9B3-484D-87ED-E31F33A90575}"/>
              </a:ext>
            </a:extLst>
          </p:cNvPr>
          <p:cNvSpPr txBox="1"/>
          <p:nvPr/>
        </p:nvSpPr>
        <p:spPr>
          <a:xfrm>
            <a:off x="649710" y="3286801"/>
            <a:ext cx="3555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Orthogonal sub carriers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F7CB86-4E5C-4561-B660-245E7F14CE1C}"/>
              </a:ext>
            </a:extLst>
          </p:cNvPr>
          <p:cNvSpPr txBox="1"/>
          <p:nvPr/>
        </p:nvSpPr>
        <p:spPr>
          <a:xfrm>
            <a:off x="5243113" y="3630193"/>
            <a:ext cx="3555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5 GHz Channels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B56B08-B968-4AD2-8E14-F86D6C1B8AFB}"/>
              </a:ext>
            </a:extLst>
          </p:cNvPr>
          <p:cNvSpPr txBox="1"/>
          <p:nvPr/>
        </p:nvSpPr>
        <p:spPr>
          <a:xfrm>
            <a:off x="5575496" y="5332148"/>
            <a:ext cx="2717405" cy="380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64 sub carriers 20MHz BW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F97DD6-C9FC-46B6-8B2C-37F73C6000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4979630"/>
            <a:ext cx="3924987" cy="146652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B6FEB4-4381-45C1-AFFA-1181B9783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806651"/>
            <a:ext cx="4419600" cy="25355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C4AA16-5283-4C8D-A79C-6A8EB0190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419476"/>
            <a:ext cx="4191000" cy="30297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F167A3-2A06-42D8-9E1A-DFE60EC3B7BB}"/>
              </a:ext>
            </a:extLst>
          </p:cNvPr>
          <p:cNvSpPr txBox="1"/>
          <p:nvPr/>
        </p:nvSpPr>
        <p:spPr>
          <a:xfrm>
            <a:off x="990600" y="19925"/>
            <a:ext cx="7336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OFDM  modulation format and advantages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CD1DA5-8FBF-4052-AF28-0F945C563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1041453"/>
            <a:ext cx="3737486" cy="23889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A51EA5-BA31-4221-BA1D-693BB0002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6058" y="4038600"/>
            <a:ext cx="3703706" cy="238890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89B8102-FCD2-4CBA-838D-9119A585930C}"/>
              </a:ext>
            </a:extLst>
          </p:cNvPr>
          <p:cNvSpPr/>
          <p:nvPr/>
        </p:nvSpPr>
        <p:spPr>
          <a:xfrm>
            <a:off x="4914900" y="784880"/>
            <a:ext cx="4080386" cy="56643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E267583-429B-41DF-B2B4-2025EFD872C5}"/>
              </a:ext>
            </a:extLst>
          </p:cNvPr>
          <p:cNvSpPr/>
          <p:nvPr/>
        </p:nvSpPr>
        <p:spPr>
          <a:xfrm>
            <a:off x="359778" y="609600"/>
            <a:ext cx="4440822" cy="6019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06995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/>
          <a:srcRect t="11429"/>
          <a:stretch/>
        </p:blipFill>
        <p:spPr bwMode="auto">
          <a:xfrm>
            <a:off x="4879217" y="3989816"/>
            <a:ext cx="3988558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22492" y="2294931"/>
            <a:ext cx="4616708" cy="1196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6CE475-AD40-443B-B58E-25491862E1B6}"/>
              </a:ext>
            </a:extLst>
          </p:cNvPr>
          <p:cNvSpPr/>
          <p:nvPr/>
        </p:nvSpPr>
        <p:spPr>
          <a:xfrm>
            <a:off x="609600" y="133585"/>
            <a:ext cx="8229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Quadrature Amplitude Modulation (QAM)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27F1BE-60DD-41B3-BBC7-CCB2300CA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1" y="1038343"/>
            <a:ext cx="3618290" cy="2162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85A76E-28B2-4726-AB7A-ABADBD960783}"/>
              </a:ext>
            </a:extLst>
          </p:cNvPr>
          <p:cNvSpPr txBox="1"/>
          <p:nvPr/>
        </p:nvSpPr>
        <p:spPr>
          <a:xfrm>
            <a:off x="5013455" y="913656"/>
            <a:ext cx="35209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8 QAM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This system uses 4 possible phase angles and 2 possible amplitudes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Constellation shows 8 symbols along with 3 bits digital words     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F869539-8A96-4200-93F4-B3A06E5FDA9D}"/>
              </a:ext>
            </a:extLst>
          </p:cNvPr>
          <p:cNvSpPr/>
          <p:nvPr/>
        </p:nvSpPr>
        <p:spPr>
          <a:xfrm>
            <a:off x="838200" y="2164527"/>
            <a:ext cx="2590800" cy="273873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B11233-A8E2-4897-BEA0-C01FC5AB81D2}"/>
              </a:ext>
            </a:extLst>
          </p:cNvPr>
          <p:cNvSpPr txBox="1"/>
          <p:nvPr/>
        </p:nvSpPr>
        <p:spPr>
          <a:xfrm>
            <a:off x="4848225" y="3566251"/>
            <a:ext cx="4106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OFDM modulation &amp; code rates</a:t>
            </a: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26B996F3-E733-4CA1-A0B9-EBEA67B86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600" y="3950642"/>
            <a:ext cx="3352800" cy="2258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88BE7C-B4A8-4113-9D98-E1D202744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971800"/>
            <a:ext cx="6553200" cy="3350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5323F5-5FF8-4728-BFC2-3FBB6BD2C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444" y="535786"/>
            <a:ext cx="5782312" cy="23781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2DFF70-F36B-40A1-9580-603A6E706003}"/>
              </a:ext>
            </a:extLst>
          </p:cNvPr>
          <p:cNvSpPr txBox="1"/>
          <p:nvPr/>
        </p:nvSpPr>
        <p:spPr>
          <a:xfrm>
            <a:off x="990600" y="19925"/>
            <a:ext cx="7336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Later : OFDM 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46566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159D03-D1AD-4187-B2E9-6D0639D71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098428"/>
            <a:ext cx="5181600" cy="20466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92CE02-7BDD-46B4-AFC9-811BF3CFF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032020"/>
            <a:ext cx="5867400" cy="37065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60E4C9B-D2FB-4CBD-A0CA-D52159FDB32E}"/>
              </a:ext>
            </a:extLst>
          </p:cNvPr>
          <p:cNvSpPr txBox="1"/>
          <p:nvPr/>
        </p:nvSpPr>
        <p:spPr>
          <a:xfrm>
            <a:off x="914400" y="21210"/>
            <a:ext cx="79248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OFDM generation  &amp; Serial to parallel and Parallel to serial (IFFT/FFT) conversion </a:t>
            </a:r>
            <a:endParaRPr lang="en-SG" sz="3200" dirty="0"/>
          </a:p>
        </p:txBody>
      </p:sp>
    </p:spTree>
    <p:extLst>
      <p:ext uri="{BB962C8B-B14F-4D97-AF65-F5344CB8AC3E}">
        <p14:creationId xmlns:p14="http://schemas.microsoft.com/office/powerpoint/2010/main" val="289165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F36376-FC78-4B14-AA68-CF5BCEDAC272}"/>
              </a:ext>
            </a:extLst>
          </p:cNvPr>
          <p:cNvSpPr txBox="1"/>
          <p:nvPr/>
        </p:nvSpPr>
        <p:spPr>
          <a:xfrm>
            <a:off x="914400" y="152400"/>
            <a:ext cx="7924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802.11N/AC specific details and comparison</a:t>
            </a:r>
            <a:endParaRPr lang="en-SG" sz="3200" dirty="0"/>
          </a:p>
        </p:txBody>
      </p:sp>
    </p:spTree>
    <p:extLst>
      <p:ext uri="{BB962C8B-B14F-4D97-AF65-F5344CB8AC3E}">
        <p14:creationId xmlns:p14="http://schemas.microsoft.com/office/powerpoint/2010/main" val="2607801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7700" y="533400"/>
            <a:ext cx="784860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Contents</a:t>
            </a:r>
            <a:endParaRPr lang="en-US" sz="3200" dirty="0"/>
          </a:p>
          <a:p>
            <a:r>
              <a:rPr lang="en-US" sz="2000" dirty="0"/>
              <a:t>1.</a:t>
            </a:r>
            <a:r>
              <a:rPr lang="en-US" sz="2800" dirty="0"/>
              <a:t>OSI 7-layer architecture</a:t>
            </a:r>
          </a:p>
          <a:p>
            <a:r>
              <a:rPr lang="en-US" sz="2800" dirty="0"/>
              <a:t>2.802.11 within OSI framework</a:t>
            </a:r>
          </a:p>
          <a:p>
            <a:r>
              <a:rPr lang="en-US" sz="2800" dirty="0"/>
              <a:t>3.Wi-Fi standards</a:t>
            </a:r>
          </a:p>
          <a:p>
            <a:r>
              <a:rPr lang="en-US" sz="2800" dirty="0"/>
              <a:t>4.Data link layer in action</a:t>
            </a:r>
          </a:p>
          <a:p>
            <a:r>
              <a:rPr lang="en-US" sz="2800" dirty="0"/>
              <a:t>5.Physical layer in action</a:t>
            </a:r>
          </a:p>
          <a:p>
            <a:r>
              <a:rPr lang="en-US" sz="2800" dirty="0"/>
              <a:t>6.802.11 Working group</a:t>
            </a:r>
          </a:p>
          <a:p>
            <a:r>
              <a:rPr lang="en-US" sz="2800" dirty="0"/>
              <a:t>7.Wi-Fi 2.4 GHz Channels</a:t>
            </a:r>
          </a:p>
          <a:p>
            <a:r>
              <a:rPr lang="en-US" sz="2800" dirty="0"/>
              <a:t>8.Wi-Fi 5 GHz channels</a:t>
            </a:r>
          </a:p>
          <a:p>
            <a:r>
              <a:rPr lang="en-US" sz="2800" dirty="0"/>
              <a:t>9. 802.11 Coding &amp; Modulation schemes</a:t>
            </a:r>
          </a:p>
          <a:p>
            <a:r>
              <a:rPr lang="en-US" sz="2800" dirty="0"/>
              <a:t>10.DSSS coding &amp; modulation </a:t>
            </a:r>
          </a:p>
          <a:p>
            <a:r>
              <a:rPr lang="en-US" sz="2800" dirty="0"/>
              <a:t>11. OFDM coding &amp; modulation</a:t>
            </a:r>
            <a:endParaRPr lang="en-US" sz="2000" dirty="0"/>
          </a:p>
          <a:p>
            <a:r>
              <a:rPr lang="en-US" sz="2800" dirty="0"/>
              <a:t>12. Quadrature Amplitude Modulation</a:t>
            </a:r>
          </a:p>
        </p:txBody>
      </p:sp>
    </p:spTree>
    <p:extLst>
      <p:ext uri="{BB962C8B-B14F-4D97-AF65-F5344CB8AC3E}">
        <p14:creationId xmlns:p14="http://schemas.microsoft.com/office/powerpoint/2010/main" val="820311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17430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Open Systems Interconnection model (OSI) -Overview</a:t>
            </a: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5867400" y="5562600"/>
            <a:ext cx="2895600" cy="52322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A0A23"/>
                </a:solidFill>
                <a:latin typeface="+mj-lt"/>
                <a:ea typeface="Times New Roman" pitchFamily="18" charset="0"/>
                <a:cs typeface="Arial" pitchFamily="34" charset="0"/>
              </a:rPr>
              <a:t>D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A0A23"/>
                </a:solidFill>
                <a:effectLst/>
                <a:latin typeface="+mj-lt"/>
                <a:ea typeface="Times New Roman" pitchFamily="18" charset="0"/>
                <a:cs typeface="Arial" pitchFamily="34" charset="0"/>
              </a:rPr>
              <a:t>ata bits logically arranged, encoded before sent through a media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A0A23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0050" y="5000520"/>
            <a:ext cx="2595050" cy="52322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Packets into Frames (Packet + MAC address of sender/Receiver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5864696" y="4966326"/>
            <a:ext cx="2677156" cy="52322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A0A23"/>
                </a:solidFill>
                <a:latin typeface="+mj-lt"/>
                <a:ea typeface="Times New Roman" pitchFamily="18" charset="0"/>
                <a:cs typeface="Arial" pitchFamily="34" charset="0"/>
              </a:rPr>
              <a:t>D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A0A23"/>
                </a:solidFill>
                <a:effectLst/>
                <a:latin typeface="+mj-lt"/>
                <a:ea typeface="Times New Roman" pitchFamily="18" charset="0"/>
                <a:cs typeface="Arial" pitchFamily="34" charset="0"/>
              </a:rPr>
              <a:t>ata  Frames are read &amp;  physical addresses added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864696" y="4290466"/>
            <a:ext cx="2521530" cy="52322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IP addresses on segments,</a:t>
            </a:r>
          </a:p>
          <a:p>
            <a:r>
              <a:rPr lang="en-US" sz="1400" dirty="0"/>
              <a:t>Short Path determination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19320" y="4362550"/>
            <a:ext cx="2181883" cy="52322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Segments encapsulated, routing packets to terminal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95522" y="3771096"/>
            <a:ext cx="2105682" cy="52322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data  segmentation</a:t>
            </a:r>
          </a:p>
          <a:p>
            <a:r>
              <a:rPr lang="en-US" sz="1400" dirty="0"/>
              <a:t>Flow control, error control </a:t>
            </a: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5854091" y="3821665"/>
            <a:ext cx="2684079" cy="30777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A0A23"/>
                </a:solidFill>
                <a:latin typeface="+mj-lt"/>
                <a:ea typeface="Times New Roman" pitchFamily="18" charset="0"/>
                <a:cs typeface="Arial" pitchFamily="34" charset="0"/>
              </a:rPr>
              <a:t>TCP,UDP : with/without feedback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47919" y="3067150"/>
            <a:ext cx="1936770" cy="52322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Establish connection</a:t>
            </a:r>
          </a:p>
          <a:p>
            <a:r>
              <a:rPr lang="en-US" sz="1400" dirty="0"/>
              <a:t> &amp; session management  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854091" y="3358137"/>
            <a:ext cx="2362200" cy="30777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authentication, authorization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7921" y="2457550"/>
            <a:ext cx="1936770" cy="52322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Data to common format</a:t>
            </a:r>
          </a:p>
          <a:p>
            <a:r>
              <a:rPr lang="en-US" sz="1400" dirty="0"/>
              <a:t>ASCII to EBCDIC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837000" y="2119442"/>
            <a:ext cx="2089759" cy="30777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Email, s/w programs</a:t>
            </a:r>
          </a:p>
        </p:txBody>
      </p:sp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622490" y="2089080"/>
            <a:ext cx="2362200" cy="30777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A0A23"/>
                </a:solidFill>
                <a:latin typeface="+mj-lt"/>
                <a:ea typeface="Times New Roman" pitchFamily="18" charset="0"/>
                <a:cs typeface="Arial" pitchFamily="34" charset="0"/>
              </a:rPr>
              <a:t>User interaction window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844566" y="2723217"/>
            <a:ext cx="2918434" cy="30777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Translation, compression, encryption</a:t>
            </a: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819320" y="5616095"/>
            <a:ext cx="2173716" cy="52322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A0A23"/>
                </a:solidFill>
                <a:latin typeface="+mj-lt"/>
                <a:ea typeface="Times New Roman" pitchFamily="18" charset="0"/>
                <a:cs typeface="Arial" pitchFamily="34" charset="0"/>
              </a:rPr>
              <a:t>Frames to bits and sent over the n/w thru  a media  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046711" y="2288741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rot="10800000" flipV="1">
            <a:off x="5391321" y="2271465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rot="10800000" flipV="1">
            <a:off x="5391321" y="2878099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rot="10800000" flipV="1">
            <a:off x="5391321" y="3487579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rot="10800000" flipV="1">
            <a:off x="5403004" y="4573362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rot="10800000" flipV="1">
            <a:off x="5467522" y="5179666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10800000" flipV="1">
            <a:off x="5467522" y="5761341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FEE1556-1A77-40EB-ABB5-3A5FFB61EA19}"/>
              </a:ext>
            </a:extLst>
          </p:cNvPr>
          <p:cNvGrpSpPr/>
          <p:nvPr/>
        </p:nvGrpSpPr>
        <p:grpSpPr>
          <a:xfrm>
            <a:off x="3417357" y="2155576"/>
            <a:ext cx="1600200" cy="3857626"/>
            <a:chOff x="4114800" y="1219199"/>
            <a:chExt cx="1851844" cy="3857626"/>
          </a:xfrm>
        </p:grpSpPr>
        <p:pic>
          <p:nvPicPr>
            <p:cNvPr id="44" name="Picture 43" descr="https://media.geeksforgeeks.org/wp-content/uploads/20210220201250/cn.png">
              <a:extLst>
                <a:ext uri="{FF2B5EF4-FFF2-40B4-BE49-F238E27FC236}">
                  <a16:creationId xmlns:a16="http://schemas.microsoft.com/office/drawing/2014/main" id="{FC7247DB-039C-4B35-89DC-B43DA598DB44}"/>
                </a:ext>
              </a:extLst>
            </p:cNvPr>
            <p:cNvPicPr/>
            <p:nvPr/>
          </p:nvPicPr>
          <p:blipFill rotWithShape="1">
            <a:blip r:embed="rId3"/>
            <a:srcRect l="46404" r="21480"/>
            <a:stretch/>
          </p:blipFill>
          <p:spPr bwMode="auto">
            <a:xfrm>
              <a:off x="4648201" y="1219200"/>
              <a:ext cx="1318443" cy="385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5" name="Picture 44" descr="https://media.geeksforgeeks.org/wp-content/uploads/20210220201250/cn.png">
              <a:extLst>
                <a:ext uri="{FF2B5EF4-FFF2-40B4-BE49-F238E27FC236}">
                  <a16:creationId xmlns:a16="http://schemas.microsoft.com/office/drawing/2014/main" id="{F7058225-8104-4271-88AA-0F7EA8D10B16}"/>
                </a:ext>
              </a:extLst>
            </p:cNvPr>
            <p:cNvPicPr/>
            <p:nvPr/>
          </p:nvPicPr>
          <p:blipFill rotWithShape="1">
            <a:blip r:embed="rId3"/>
            <a:srcRect r="88863"/>
            <a:stretch/>
          </p:blipFill>
          <p:spPr bwMode="auto">
            <a:xfrm>
              <a:off x="4114800" y="1219199"/>
              <a:ext cx="457200" cy="385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5CC56AFA-11AB-4590-8129-B7003191E7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645"/>
          <a:stretch/>
        </p:blipFill>
        <p:spPr>
          <a:xfrm>
            <a:off x="5016827" y="2155575"/>
            <a:ext cx="386177" cy="385762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18A3F88-62CF-4370-9629-E4A0FC85678E}"/>
              </a:ext>
            </a:extLst>
          </p:cNvPr>
          <p:cNvSpPr txBox="1"/>
          <p:nvPr/>
        </p:nvSpPr>
        <p:spPr>
          <a:xfrm>
            <a:off x="4912102" y="3849252"/>
            <a:ext cx="6037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rgbClr val="00B050"/>
                </a:solidFill>
              </a:rPr>
              <a:t>Heart</a:t>
            </a:r>
            <a:r>
              <a:rPr lang="en-SG" sz="1100" dirty="0">
                <a:solidFill>
                  <a:srgbClr val="92D050"/>
                </a:solidFill>
              </a:rPr>
              <a:t> </a:t>
            </a:r>
            <a:r>
              <a:rPr lang="en-SG" sz="1100" dirty="0">
                <a:solidFill>
                  <a:srgbClr val="00B050"/>
                </a:solidFill>
              </a:rPr>
              <a:t>of OSI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6075BA4-9364-475C-B5C6-747ADF97CB18}"/>
              </a:ext>
            </a:extLst>
          </p:cNvPr>
          <p:cNvCxnSpPr/>
          <p:nvPr/>
        </p:nvCxnSpPr>
        <p:spPr>
          <a:xfrm>
            <a:off x="3068759" y="2878098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F68AED5-761A-41E6-9463-0CD3BED0314C}"/>
              </a:ext>
            </a:extLst>
          </p:cNvPr>
          <p:cNvCxnSpPr/>
          <p:nvPr/>
        </p:nvCxnSpPr>
        <p:spPr>
          <a:xfrm>
            <a:off x="3029121" y="3460342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7A79A01-E9D5-4BC2-8BF1-235B4044AE90}"/>
              </a:ext>
            </a:extLst>
          </p:cNvPr>
          <p:cNvCxnSpPr/>
          <p:nvPr/>
        </p:nvCxnSpPr>
        <p:spPr>
          <a:xfrm>
            <a:off x="3067050" y="4117587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6BFB433-6AF0-4DAC-A974-E65F76841772}"/>
              </a:ext>
            </a:extLst>
          </p:cNvPr>
          <p:cNvCxnSpPr/>
          <p:nvPr/>
        </p:nvCxnSpPr>
        <p:spPr>
          <a:xfrm>
            <a:off x="3105321" y="4605926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1AC7ECB-8865-4C96-9D4F-8D32E414F734}"/>
              </a:ext>
            </a:extLst>
          </p:cNvPr>
          <p:cNvCxnSpPr/>
          <p:nvPr/>
        </p:nvCxnSpPr>
        <p:spPr>
          <a:xfrm>
            <a:off x="3105321" y="5198397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690A29-853B-46F9-A81B-DD621F05ADF0}"/>
              </a:ext>
            </a:extLst>
          </p:cNvPr>
          <p:cNvCxnSpPr/>
          <p:nvPr/>
        </p:nvCxnSpPr>
        <p:spPr>
          <a:xfrm>
            <a:off x="3123676" y="5798221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5377B2D-E7AA-4774-9670-9D544983A59C}"/>
              </a:ext>
            </a:extLst>
          </p:cNvPr>
          <p:cNvSpPr txBox="1"/>
          <p:nvPr/>
        </p:nvSpPr>
        <p:spPr>
          <a:xfrm>
            <a:off x="502940" y="983977"/>
            <a:ext cx="8138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rgbClr val="0000FF"/>
                </a:solidFill>
                <a:latin typeface="+mj-lt"/>
              </a:rPr>
              <a:t>Developed by </a:t>
            </a:r>
            <a:r>
              <a:rPr lang="en-US" b="0" i="0" dirty="0">
                <a:solidFill>
                  <a:srgbClr val="0000FF"/>
                </a:solidFill>
                <a:effectLst/>
                <a:latin typeface="+mj-lt"/>
              </a:rPr>
              <a:t> </a:t>
            </a:r>
            <a:r>
              <a:rPr lang="en-US" b="0" i="0" strike="noStrike" dirty="0">
                <a:solidFill>
                  <a:srgbClr val="0000FF"/>
                </a:solidFill>
                <a:effectLst/>
                <a:latin typeface="+mj-lt"/>
              </a:rPr>
              <a:t>International Standards organization </a:t>
            </a:r>
            <a:r>
              <a:rPr lang="en-US" b="0" i="0" dirty="0">
                <a:solidFill>
                  <a:srgbClr val="0000FF"/>
                </a:solidFill>
                <a:effectLst/>
                <a:latin typeface="+mj-lt"/>
              </a:rPr>
              <a:t>in the year 1984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FF"/>
                </a:solidFill>
                <a:latin typeface="+mj-lt"/>
              </a:rPr>
              <a:t>Basis for networking </a:t>
            </a:r>
            <a:r>
              <a:rPr lang="en-US" b="0" i="0" dirty="0">
                <a:solidFill>
                  <a:srgbClr val="0000FF"/>
                </a:solidFill>
                <a:effectLst/>
                <a:latin typeface="+mj-lt"/>
              </a:rPr>
              <a:t>to </a:t>
            </a:r>
            <a:r>
              <a:rPr lang="en-US" b="0" i="0" dirty="0">
                <a:solidFill>
                  <a:srgbClr val="0000FF"/>
                </a:solidFill>
                <a:effectLst/>
                <a:latin typeface="+mj-lt"/>
                <a:cs typeface="Calibri" panose="020F0502020204030204" pitchFamily="34" charset="0"/>
              </a:rPr>
              <a:t>support interoperability between different products and software.</a:t>
            </a:r>
            <a:endParaRPr lang="en-SG" dirty="0">
              <a:solidFill>
                <a:srgbClr val="0000FF"/>
              </a:solidFill>
              <a:latin typeface="+mj-lt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4511C89-1D6B-4C07-95C3-5ED49BF440B4}"/>
              </a:ext>
            </a:extLst>
          </p:cNvPr>
          <p:cNvGrpSpPr/>
          <p:nvPr/>
        </p:nvGrpSpPr>
        <p:grpSpPr>
          <a:xfrm>
            <a:off x="609600" y="2117268"/>
            <a:ext cx="7436405" cy="4356538"/>
            <a:chOff x="879670" y="1143000"/>
            <a:chExt cx="8126381" cy="38862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9F94B2-3CE6-4BA9-B404-42C736CEB2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28" t="16995" r="6364" b="2849"/>
            <a:stretch/>
          </p:blipFill>
          <p:spPr>
            <a:xfrm>
              <a:off x="879670" y="1143000"/>
              <a:ext cx="7620000" cy="38862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3484D0-D22B-41AB-8E1F-DF4DF2294DB0}"/>
                </a:ext>
              </a:extLst>
            </p:cNvPr>
            <p:cNvSpPr txBox="1"/>
            <p:nvPr/>
          </p:nvSpPr>
          <p:spPr>
            <a:xfrm>
              <a:off x="6106052" y="4190998"/>
              <a:ext cx="1027846" cy="38436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SG" sz="1100" dirty="0"/>
                <a:t>2.4GHz DSSS ,OFDM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A78D2FB-7AAE-45A7-BC8E-0273FC71B19E}"/>
                </a:ext>
              </a:extLst>
            </p:cNvPr>
            <p:cNvSpPr txBox="1"/>
            <p:nvPr/>
          </p:nvSpPr>
          <p:spPr>
            <a:xfrm>
              <a:off x="7148348" y="4209352"/>
              <a:ext cx="914400" cy="43088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SG" sz="1100" dirty="0"/>
                <a:t>5GHz DSSS ,OFDM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B86BF3-BDEA-4E9A-BDB2-20DEA42E591B}"/>
                </a:ext>
              </a:extLst>
            </p:cNvPr>
            <p:cNvSpPr txBox="1"/>
            <p:nvPr/>
          </p:nvSpPr>
          <p:spPr>
            <a:xfrm>
              <a:off x="8091651" y="4209352"/>
              <a:ext cx="914400" cy="43088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SG" sz="1100" dirty="0"/>
                <a:t>6GHz DSSS ,OFDMA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B3ACD36-0469-4D4F-AAAF-F7036DCA5645}"/>
                </a:ext>
              </a:extLst>
            </p:cNvPr>
            <p:cNvCxnSpPr/>
            <p:nvPr/>
          </p:nvCxnSpPr>
          <p:spPr>
            <a:xfrm>
              <a:off x="6705600" y="4038600"/>
              <a:ext cx="0" cy="1523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A39442-D392-48A7-B883-C5A49E470C61}"/>
                </a:ext>
              </a:extLst>
            </p:cNvPr>
            <p:cNvCxnSpPr/>
            <p:nvPr/>
          </p:nvCxnSpPr>
          <p:spPr>
            <a:xfrm>
              <a:off x="7543800" y="4038600"/>
              <a:ext cx="0" cy="1523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FCCB2C5-AE20-4FA8-A373-1D25ABB01CD9}"/>
                </a:ext>
              </a:extLst>
            </p:cNvPr>
            <p:cNvCxnSpPr/>
            <p:nvPr/>
          </p:nvCxnSpPr>
          <p:spPr>
            <a:xfrm>
              <a:off x="8305800" y="4038600"/>
              <a:ext cx="0" cy="1523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A216F400-2F07-4885-88F3-16874F281A53}"/>
              </a:ext>
            </a:extLst>
          </p:cNvPr>
          <p:cNvSpPr/>
          <p:nvPr/>
        </p:nvSpPr>
        <p:spPr>
          <a:xfrm>
            <a:off x="1066800" y="240287"/>
            <a:ext cx="69030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802.11 protocol within OSI framework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7FCA73BA-CD1A-4C6A-A50D-22EB500B7A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00" t="20326" r="24375" b="26066"/>
          <a:stretch/>
        </p:blipFill>
        <p:spPr>
          <a:xfrm>
            <a:off x="5543549" y="2080754"/>
            <a:ext cx="2942043" cy="20442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181A992-0CA8-4BE2-937B-080664B18B72}"/>
              </a:ext>
            </a:extLst>
          </p:cNvPr>
          <p:cNvSpPr txBox="1"/>
          <p:nvPr/>
        </p:nvSpPr>
        <p:spPr>
          <a:xfrm>
            <a:off x="515950" y="813411"/>
            <a:ext cx="8323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rgbClr val="0000FF"/>
                </a:solidFill>
                <a:latin typeface="+mj-lt"/>
              </a:rPr>
              <a:t>802.11 is a set of Data link and Physical layer protocols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rgbClr val="0000FF"/>
                </a:solidFill>
                <a:latin typeface="+mj-lt"/>
              </a:rPr>
              <a:t>Mac layer is responsible for reliable link to link data transfer (Channel access, addressing, frame validation, error detection, security mechanisms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b="0" i="0" dirty="0">
                <a:solidFill>
                  <a:srgbClr val="0000FF"/>
                </a:solidFill>
                <a:effectLst/>
                <a:latin typeface="+mj-lt"/>
              </a:rPr>
              <a:t>Physical layer is responsible for data transfer through a media (Cable/Light/Wireless</a:t>
            </a:r>
            <a:endParaRPr lang="en-US" b="0" i="0" dirty="0">
              <a:solidFill>
                <a:srgbClr val="0000FF"/>
              </a:solidFill>
              <a:effectLst/>
              <a:latin typeface="+mj-lt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0781ED3-FAC1-4BC9-812E-1AAA2B4F5BB1}"/>
              </a:ext>
            </a:extLst>
          </p:cNvPr>
          <p:cNvSpPr/>
          <p:nvPr/>
        </p:nvSpPr>
        <p:spPr>
          <a:xfrm>
            <a:off x="5543550" y="2009537"/>
            <a:ext cx="2942043" cy="2286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05236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005BF19-9806-46CB-A93A-8E48E8E9ABB5}"/>
              </a:ext>
            </a:extLst>
          </p:cNvPr>
          <p:cNvGrpSpPr/>
          <p:nvPr/>
        </p:nvGrpSpPr>
        <p:grpSpPr>
          <a:xfrm>
            <a:off x="561109" y="4599749"/>
            <a:ext cx="7744691" cy="1890397"/>
            <a:chOff x="2757054" y="2226364"/>
            <a:chExt cx="8021782" cy="2249176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6C73A59-9338-4D8A-90B8-7A0ABA4157C8}"/>
                </a:ext>
              </a:extLst>
            </p:cNvPr>
            <p:cNvSpPr/>
            <p:nvPr/>
          </p:nvSpPr>
          <p:spPr>
            <a:xfrm>
              <a:off x="4015408" y="2226364"/>
              <a:ext cx="6763428" cy="59086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45CE15C-B804-4D44-B8E8-694050A39DBC}"/>
                </a:ext>
              </a:extLst>
            </p:cNvPr>
            <p:cNvSpPr txBox="1"/>
            <p:nvPr/>
          </p:nvSpPr>
          <p:spPr>
            <a:xfrm>
              <a:off x="5991957" y="2291830"/>
              <a:ext cx="2269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/>
                <a:t>Logic Link control(LLC)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6071F15-9222-4D08-85B0-DA16DDEE10DD}"/>
                </a:ext>
              </a:extLst>
            </p:cNvPr>
            <p:cNvSpPr/>
            <p:nvPr/>
          </p:nvSpPr>
          <p:spPr>
            <a:xfrm>
              <a:off x="4015403" y="2780559"/>
              <a:ext cx="6763433" cy="55419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367243-5A63-4D46-86E3-0E3B2E6BFEB3}"/>
                </a:ext>
              </a:extLst>
            </p:cNvPr>
            <p:cNvSpPr txBox="1"/>
            <p:nvPr/>
          </p:nvSpPr>
          <p:spPr>
            <a:xfrm>
              <a:off x="5903447" y="2919558"/>
              <a:ext cx="29936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/>
                <a:t>Medium Access Control(MAC)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A341438-A842-4A12-9FE1-BEFEBAE390EF}"/>
                </a:ext>
              </a:extLst>
            </p:cNvPr>
            <p:cNvSpPr/>
            <p:nvPr/>
          </p:nvSpPr>
          <p:spPr>
            <a:xfrm>
              <a:off x="2757055" y="2226365"/>
              <a:ext cx="1258349" cy="108096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7822F96-F4F2-4CFF-B85D-38EE3C5A091E}"/>
                </a:ext>
              </a:extLst>
            </p:cNvPr>
            <p:cNvSpPr/>
            <p:nvPr/>
          </p:nvSpPr>
          <p:spPr>
            <a:xfrm>
              <a:off x="2757054" y="3334755"/>
              <a:ext cx="1258349" cy="114078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69AEA30-E220-4BD7-AB3C-E03377483014}"/>
                </a:ext>
              </a:extLst>
            </p:cNvPr>
            <p:cNvSpPr/>
            <p:nvPr/>
          </p:nvSpPr>
          <p:spPr>
            <a:xfrm>
              <a:off x="4015402" y="3334755"/>
              <a:ext cx="6763434" cy="114078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2083C3-0401-49E1-98B4-A987F8CFD89D}"/>
                </a:ext>
              </a:extLst>
            </p:cNvPr>
            <p:cNvSpPr txBox="1"/>
            <p:nvPr/>
          </p:nvSpPr>
          <p:spPr>
            <a:xfrm>
              <a:off x="2881745" y="2393381"/>
              <a:ext cx="12034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000" dirty="0"/>
                <a:t>Data Link </a:t>
              </a:r>
            </a:p>
            <a:p>
              <a:r>
                <a:rPr lang="en-SG" sz="2000" dirty="0"/>
                <a:t>Layer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836562-1764-49B2-87E4-B696E7502429}"/>
                </a:ext>
              </a:extLst>
            </p:cNvPr>
            <p:cNvSpPr txBox="1"/>
            <p:nvPr/>
          </p:nvSpPr>
          <p:spPr>
            <a:xfrm>
              <a:off x="2881745" y="3552073"/>
              <a:ext cx="101059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000" dirty="0"/>
                <a:t>Physical</a:t>
              </a:r>
            </a:p>
            <a:p>
              <a:r>
                <a:rPr lang="en-SG" sz="2000" dirty="0"/>
                <a:t>Layer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D68BE804-FD56-4291-BB0E-F8BD0483086B}"/>
                </a:ext>
              </a:extLst>
            </p:cNvPr>
            <p:cNvSpPr/>
            <p:nvPr/>
          </p:nvSpPr>
          <p:spPr>
            <a:xfrm>
              <a:off x="4170219" y="3429001"/>
              <a:ext cx="789708" cy="76940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5F38A17-DB0F-48D5-9FB7-5E218B21A886}"/>
                </a:ext>
              </a:extLst>
            </p:cNvPr>
            <p:cNvSpPr/>
            <p:nvPr/>
          </p:nvSpPr>
          <p:spPr>
            <a:xfrm>
              <a:off x="5023933" y="3421956"/>
              <a:ext cx="789708" cy="77632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0466B03-771C-4598-B90C-4F782C59502E}"/>
                </a:ext>
              </a:extLst>
            </p:cNvPr>
            <p:cNvSpPr/>
            <p:nvPr/>
          </p:nvSpPr>
          <p:spPr>
            <a:xfrm>
              <a:off x="5879799" y="3412768"/>
              <a:ext cx="789708" cy="76940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D5028B9-43A2-48F3-B817-1EF8066D74D7}"/>
                </a:ext>
              </a:extLst>
            </p:cNvPr>
            <p:cNvSpPr/>
            <p:nvPr/>
          </p:nvSpPr>
          <p:spPr>
            <a:xfrm>
              <a:off x="6731869" y="3429000"/>
              <a:ext cx="789708" cy="76940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3A91596-9816-4159-96BE-812060023BCD}"/>
                </a:ext>
              </a:extLst>
            </p:cNvPr>
            <p:cNvSpPr txBox="1"/>
            <p:nvPr/>
          </p:nvSpPr>
          <p:spPr>
            <a:xfrm>
              <a:off x="4120503" y="3490536"/>
              <a:ext cx="8274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/>
                <a:t>802.11</a:t>
              </a:r>
            </a:p>
            <a:p>
              <a:r>
                <a:rPr lang="en-SG" dirty="0"/>
                <a:t>FHSS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F7B8CB6-4709-42A6-850D-1DBDC4CF6D7E}"/>
                </a:ext>
              </a:extLst>
            </p:cNvPr>
            <p:cNvSpPr txBox="1"/>
            <p:nvPr/>
          </p:nvSpPr>
          <p:spPr>
            <a:xfrm>
              <a:off x="4948538" y="3445165"/>
              <a:ext cx="9492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/>
                <a:t>802.11b</a:t>
              </a:r>
            </a:p>
            <a:p>
              <a:r>
                <a:rPr lang="en-SG" dirty="0"/>
                <a:t>DSSS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ECDB69-C60C-4A2C-BDE6-8528DB999BEE}"/>
                </a:ext>
              </a:extLst>
            </p:cNvPr>
            <p:cNvSpPr txBox="1"/>
            <p:nvPr/>
          </p:nvSpPr>
          <p:spPr>
            <a:xfrm>
              <a:off x="5805614" y="3437083"/>
              <a:ext cx="9380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/>
                <a:t>802.11a</a:t>
              </a:r>
            </a:p>
            <a:p>
              <a:r>
                <a:rPr lang="en-SG" dirty="0"/>
                <a:t>OFDM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92893A-9DFC-4C3E-B9E3-9BC39E6F9CAB}"/>
                </a:ext>
              </a:extLst>
            </p:cNvPr>
            <p:cNvSpPr txBox="1"/>
            <p:nvPr/>
          </p:nvSpPr>
          <p:spPr>
            <a:xfrm>
              <a:off x="6643254" y="3506650"/>
              <a:ext cx="93647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/>
                <a:t>802.11g</a:t>
              </a:r>
            </a:p>
            <a:p>
              <a:r>
                <a:rPr lang="en-SG" dirty="0"/>
                <a:t>OFDM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CF18F00-4FA7-4533-9943-E198EE6B9392}"/>
                </a:ext>
              </a:extLst>
            </p:cNvPr>
            <p:cNvSpPr/>
            <p:nvPr/>
          </p:nvSpPr>
          <p:spPr>
            <a:xfrm>
              <a:off x="7571688" y="3371423"/>
              <a:ext cx="924431" cy="104692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AAA163-0FE8-45C7-8CC0-9CD7B66F5B55}"/>
                </a:ext>
              </a:extLst>
            </p:cNvPr>
            <p:cNvSpPr txBox="1"/>
            <p:nvPr/>
          </p:nvSpPr>
          <p:spPr>
            <a:xfrm>
              <a:off x="7607756" y="3389922"/>
              <a:ext cx="108787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802.11n</a:t>
              </a:r>
            </a:p>
            <a:p>
              <a:r>
                <a:rPr lang="en-SG" dirty="0"/>
                <a:t>OFDM</a:t>
              </a:r>
            </a:p>
            <a:p>
              <a:r>
                <a:rPr lang="en-SG" dirty="0"/>
                <a:t>MIMO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8C3AC57-92A3-4B11-B93C-B994B4B7F684}"/>
                </a:ext>
              </a:extLst>
            </p:cNvPr>
            <p:cNvSpPr/>
            <p:nvPr/>
          </p:nvSpPr>
          <p:spPr>
            <a:xfrm>
              <a:off x="8546227" y="3365488"/>
              <a:ext cx="985733" cy="104692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3291D76D-6A5C-400B-8680-B691AE47EDC8}"/>
                </a:ext>
              </a:extLst>
            </p:cNvPr>
            <p:cNvSpPr/>
            <p:nvPr/>
          </p:nvSpPr>
          <p:spPr>
            <a:xfrm>
              <a:off x="9594941" y="3351659"/>
              <a:ext cx="1062897" cy="104692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1AAAFEC-69BE-4F65-A5C4-A979E0802818}"/>
                </a:ext>
              </a:extLst>
            </p:cNvPr>
            <p:cNvSpPr txBox="1"/>
            <p:nvPr/>
          </p:nvSpPr>
          <p:spPr>
            <a:xfrm>
              <a:off x="8553079" y="3383842"/>
              <a:ext cx="103586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/>
                <a:t>802.11ac</a:t>
              </a:r>
            </a:p>
            <a:p>
              <a:r>
                <a:rPr lang="en-SG" dirty="0"/>
                <a:t>OFDM</a:t>
              </a:r>
            </a:p>
            <a:p>
              <a:r>
                <a:rPr lang="en-SG" dirty="0"/>
                <a:t>MIMO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A8C3FE-FB02-43E9-90D1-238FDF6F522A}"/>
                </a:ext>
              </a:extLst>
            </p:cNvPr>
            <p:cNvSpPr txBox="1"/>
            <p:nvPr/>
          </p:nvSpPr>
          <p:spPr>
            <a:xfrm>
              <a:off x="9575468" y="3347215"/>
              <a:ext cx="1197368" cy="1098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802.11ax</a:t>
              </a:r>
            </a:p>
            <a:p>
              <a:r>
                <a:rPr lang="en-SG" dirty="0"/>
                <a:t>OFDMA</a:t>
              </a:r>
            </a:p>
            <a:p>
              <a:r>
                <a:rPr lang="en-SG" dirty="0"/>
                <a:t>MUMIMO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7F831B9F-4532-425C-8B15-76969377EC96}"/>
              </a:ext>
            </a:extLst>
          </p:cNvPr>
          <p:cNvSpPr/>
          <p:nvPr/>
        </p:nvSpPr>
        <p:spPr>
          <a:xfrm>
            <a:off x="1066800" y="148285"/>
            <a:ext cx="7239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Wi Fi standards , Data link &amp; Physical layer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99F3D44-C665-4351-BAF3-ECE346551A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09" b="8954"/>
          <a:stretch/>
        </p:blipFill>
        <p:spPr>
          <a:xfrm>
            <a:off x="2087222" y="1518363"/>
            <a:ext cx="4401829" cy="29856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CB2DCD-B904-42BC-A874-753ADA7EF0D4}"/>
              </a:ext>
            </a:extLst>
          </p:cNvPr>
          <p:cNvSpPr txBox="1"/>
          <p:nvPr/>
        </p:nvSpPr>
        <p:spPr>
          <a:xfrm>
            <a:off x="1066800" y="733060"/>
            <a:ext cx="6858000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SG" dirty="0"/>
              <a:t>Wi-Fi is a trade mark owned by Wi-Fi alliance and it is a collection of protocols that replace Ethernet cables </a:t>
            </a:r>
          </a:p>
        </p:txBody>
      </p:sp>
    </p:spTree>
    <p:extLst>
      <p:ext uri="{BB962C8B-B14F-4D97-AF65-F5344CB8AC3E}">
        <p14:creationId xmlns:p14="http://schemas.microsoft.com/office/powerpoint/2010/main" val="1781646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152400"/>
            <a:ext cx="8153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Data Link layer–Access to media and control scenario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1247541"/>
            <a:ext cx="853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LLC Linking upper host layers to access media (Cable/Optical/Wireless) through frames </a:t>
            </a:r>
          </a:p>
          <a:p>
            <a:r>
              <a:rPr lang="en-US" dirty="0"/>
              <a:t>Controls how data is placed and received from the media through Media Access Control- CSMA  and Error detection ( Tail bits in the frame are for error detection)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t="27419" r="501"/>
          <a:stretch>
            <a:fillRect/>
          </a:stretch>
        </p:blipFill>
        <p:spPr bwMode="auto">
          <a:xfrm>
            <a:off x="862909" y="2308191"/>
            <a:ext cx="7418182" cy="4368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0" y="152400"/>
            <a:ext cx="7162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Physical layer in action – A big picture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" y="685800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 Data frame received from DLC layer is a sequence of bits ((1’s and 0’s) 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Bit sequence is converted to signal and transmit over local media (Ethernet/Fiber/Wireless)  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626042-E42B-41AC-835F-966126C3A2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167" b="73751"/>
          <a:stretch/>
        </p:blipFill>
        <p:spPr>
          <a:xfrm>
            <a:off x="203661" y="1447800"/>
            <a:ext cx="9041478" cy="515744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188EAF7-6235-49F3-872F-1FF335567337}"/>
              </a:ext>
            </a:extLst>
          </p:cNvPr>
          <p:cNvSpPr/>
          <p:nvPr/>
        </p:nvSpPr>
        <p:spPr>
          <a:xfrm>
            <a:off x="4419600" y="2514600"/>
            <a:ext cx="551793" cy="3886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6BBF518-CFAB-4399-A4C6-34913F65D9D7}"/>
              </a:ext>
            </a:extLst>
          </p:cNvPr>
          <p:cNvSpPr/>
          <p:nvPr/>
        </p:nvSpPr>
        <p:spPr>
          <a:xfrm>
            <a:off x="5029200" y="2438400"/>
            <a:ext cx="914400" cy="2362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249D12F-9AE5-4F04-9113-613A603223E0}"/>
              </a:ext>
            </a:extLst>
          </p:cNvPr>
          <p:cNvCxnSpPr>
            <a:cxnSpLocks/>
          </p:cNvCxnSpPr>
          <p:nvPr/>
        </p:nvCxnSpPr>
        <p:spPr>
          <a:xfrm flipV="1">
            <a:off x="4633995" y="1865532"/>
            <a:ext cx="623805" cy="496668"/>
          </a:xfrm>
          <a:prstGeom prst="bentConnector3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B04F05-9049-4575-AB3E-F8C5F438028B}"/>
              </a:ext>
            </a:extLst>
          </p:cNvPr>
          <p:cNvCxnSpPr/>
          <p:nvPr/>
        </p:nvCxnSpPr>
        <p:spPr>
          <a:xfrm>
            <a:off x="5257800" y="1981200"/>
            <a:ext cx="0" cy="38100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458FE1D-15E6-46E8-BF88-BAC3DA7FB67C}"/>
              </a:ext>
            </a:extLst>
          </p:cNvPr>
          <p:cNvSpPr/>
          <p:nvPr/>
        </p:nvSpPr>
        <p:spPr>
          <a:xfrm>
            <a:off x="152400" y="4419600"/>
            <a:ext cx="4114800" cy="1981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8648AD8-A07F-4356-9A27-D8B3A93A3BF3}"/>
              </a:ext>
            </a:extLst>
          </p:cNvPr>
          <p:cNvGrpSpPr/>
          <p:nvPr/>
        </p:nvGrpSpPr>
        <p:grpSpPr>
          <a:xfrm>
            <a:off x="597001" y="914400"/>
            <a:ext cx="7949998" cy="5396345"/>
            <a:chOff x="584402" y="831273"/>
            <a:chExt cx="7949998" cy="539634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4C1D7C6-23C9-4178-BC6A-00D025AB6270}"/>
                </a:ext>
              </a:extLst>
            </p:cNvPr>
            <p:cNvGrpSpPr/>
            <p:nvPr/>
          </p:nvGrpSpPr>
          <p:grpSpPr>
            <a:xfrm>
              <a:off x="584402" y="831273"/>
              <a:ext cx="7949998" cy="5188526"/>
              <a:chOff x="2848407" y="1246909"/>
              <a:chExt cx="7949998" cy="5188526"/>
            </a:xfrm>
          </p:grpSpPr>
          <p:pic>
            <p:nvPicPr>
              <p:cNvPr id="7" name="Picture 3">
                <a:extLst>
                  <a:ext uri="{FF2B5EF4-FFF2-40B4-BE49-F238E27FC236}">
                    <a16:creationId xmlns:a16="http://schemas.microsoft.com/office/drawing/2014/main" id="{C4C0733E-BD30-4D34-8C1C-735D9CB027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2941"/>
              <a:stretch/>
            </p:blipFill>
            <p:spPr>
              <a:xfrm>
                <a:off x="2848407" y="1246909"/>
                <a:ext cx="7949998" cy="4835235"/>
              </a:xfrm>
              <a:prstGeom prst="rect">
                <a:avLst/>
              </a:prstGeom>
            </p:spPr>
          </p:pic>
          <p:cxnSp>
            <p:nvCxnSpPr>
              <p:cNvPr id="8" name="Straight Connector 4">
                <a:extLst>
                  <a:ext uri="{FF2B5EF4-FFF2-40B4-BE49-F238E27FC236}">
                    <a16:creationId xmlns:a16="http://schemas.microsoft.com/office/drawing/2014/main" id="{74F7AD40-0C5C-4A6D-A437-E2FE8B0DC0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1131" y="5756563"/>
                <a:ext cx="0" cy="678872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5">
                <a:extLst>
                  <a:ext uri="{FF2B5EF4-FFF2-40B4-BE49-F238E27FC236}">
                    <a16:creationId xmlns:a16="http://schemas.microsoft.com/office/drawing/2014/main" id="{B4BEDA63-C2CB-44C7-8FE7-1627CEF88400}"/>
                  </a:ext>
                </a:extLst>
              </p:cNvPr>
              <p:cNvCxnSpPr/>
              <p:nvPr/>
            </p:nvCxnSpPr>
            <p:spPr>
              <a:xfrm>
                <a:off x="3352800" y="6428508"/>
                <a:ext cx="748145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6">
              <a:extLst>
                <a:ext uri="{FF2B5EF4-FFF2-40B4-BE49-F238E27FC236}">
                  <a16:creationId xmlns:a16="http://schemas.microsoft.com/office/drawing/2014/main" id="{6BA10208-18B2-40FD-AB24-AB0046D35123}"/>
                </a:ext>
              </a:extLst>
            </p:cNvPr>
            <p:cNvGrpSpPr/>
            <p:nvPr/>
          </p:nvGrpSpPr>
          <p:grpSpPr>
            <a:xfrm>
              <a:off x="1824383" y="5798127"/>
              <a:ext cx="2493819" cy="429491"/>
              <a:chOff x="4121726" y="6206836"/>
              <a:chExt cx="2493819" cy="429491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52CEF72-1AFF-4C46-8433-5270FBB1CED6}"/>
                  </a:ext>
                </a:extLst>
              </p:cNvPr>
              <p:cNvSpPr/>
              <p:nvPr/>
            </p:nvSpPr>
            <p:spPr>
              <a:xfrm>
                <a:off x="4121726" y="6206836"/>
                <a:ext cx="2493819" cy="429491"/>
              </a:xfrm>
              <a:prstGeom prst="rect">
                <a:avLst/>
              </a:prstGeom>
              <a:noFill/>
              <a:ln w="349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90EAFA-16AE-4B87-A532-F33ADF66C224}"/>
                  </a:ext>
                </a:extLst>
              </p:cNvPr>
              <p:cNvSpPr txBox="1"/>
              <p:nvPr/>
            </p:nvSpPr>
            <p:spPr>
              <a:xfrm>
                <a:off x="4246417" y="6243842"/>
                <a:ext cx="23483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b="1" dirty="0"/>
                  <a:t>802.11ax (9.6Gbps</a:t>
                </a:r>
                <a:r>
                  <a:rPr lang="en-SG" dirty="0"/>
                  <a:t>)</a:t>
                </a:r>
              </a:p>
            </p:txBody>
          </p:sp>
        </p:grp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475816F5-DDFE-4811-B444-F7F9FA5C20BC}"/>
              </a:ext>
            </a:extLst>
          </p:cNvPr>
          <p:cNvSpPr/>
          <p:nvPr/>
        </p:nvSpPr>
        <p:spPr>
          <a:xfrm>
            <a:off x="2286000" y="218750"/>
            <a:ext cx="5029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802.11 Work groups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/>
          <a:srcRect t="9360"/>
          <a:stretch/>
        </p:blipFill>
        <p:spPr bwMode="auto">
          <a:xfrm>
            <a:off x="685800" y="990600"/>
            <a:ext cx="7772400" cy="5165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E1AAA0-4647-40D0-8400-E0B9DF0AEC10}"/>
              </a:ext>
            </a:extLst>
          </p:cNvPr>
          <p:cNvSpPr txBox="1"/>
          <p:nvPr/>
        </p:nvSpPr>
        <p:spPr>
          <a:xfrm>
            <a:off x="838200" y="228600"/>
            <a:ext cx="7010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2.4GHz band Wi-Fi Channels </a:t>
            </a:r>
            <a:endParaRPr lang="en-SG" sz="3200" dirty="0"/>
          </a:p>
        </p:txBody>
      </p:sp>
    </p:spTree>
    <p:extLst>
      <p:ext uri="{BB962C8B-B14F-4D97-AF65-F5344CB8AC3E}">
        <p14:creationId xmlns:p14="http://schemas.microsoft.com/office/powerpoint/2010/main" val="1165851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AECFCC95208B4AB1DF636A22B276EC" ma:contentTypeVersion="12" ma:contentTypeDescription="Create a new document." ma:contentTypeScope="" ma:versionID="c35bea2f746802ddcfa0392c3c67d6d9">
  <xsd:schema xmlns:xsd="http://www.w3.org/2001/XMLSchema" xmlns:xs="http://www.w3.org/2001/XMLSchema" xmlns:p="http://schemas.microsoft.com/office/2006/metadata/properties" xmlns:ns2="4b038ded-03a2-4a72-9798-3241a98d0282" xmlns:ns3="b0006847-67eb-44cf-8bf1-12c8b444c772" targetNamespace="http://schemas.microsoft.com/office/2006/metadata/properties" ma:root="true" ma:fieldsID="a25b33b651394e02f7b379deba1bf2d3" ns2:_="" ns3:_="">
    <xsd:import namespace="4b038ded-03a2-4a72-9798-3241a98d0282"/>
    <xsd:import namespace="b0006847-67eb-44cf-8bf1-12c8b444c77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038ded-03a2-4a72-9798-3241a98d028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006847-67eb-44cf-8bf1-12c8b444c772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A962CBD-69A9-4635-AD2E-BF968E2FE65D}"/>
</file>

<file path=customXml/itemProps2.xml><?xml version="1.0" encoding="utf-8"?>
<ds:datastoreItem xmlns:ds="http://schemas.openxmlformats.org/officeDocument/2006/customXml" ds:itemID="{B7F062DB-5F4D-4C45-A1DE-F3F2BD6B760B}"/>
</file>

<file path=customXml/itemProps3.xml><?xml version="1.0" encoding="utf-8"?>
<ds:datastoreItem xmlns:ds="http://schemas.openxmlformats.org/officeDocument/2006/customXml" ds:itemID="{8CC9A79A-F4A8-4466-8E4C-23EB32F39A3E}"/>
</file>

<file path=docProps/app.xml><?xml version="1.0" encoding="utf-8"?>
<Properties xmlns="http://schemas.openxmlformats.org/officeDocument/2006/extended-properties" xmlns:vt="http://schemas.openxmlformats.org/officeDocument/2006/docPropsVTypes">
  <TotalTime>2291</TotalTime>
  <Words>586</Words>
  <Application>Microsoft Office PowerPoint</Application>
  <PresentationFormat>On-screen Show (4:3)</PresentationFormat>
  <Paragraphs>105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Windows User</dc:creator>
  <cp:lastModifiedBy>Kuruveettil Haridas</cp:lastModifiedBy>
  <cp:revision>88</cp:revision>
  <dcterms:created xsi:type="dcterms:W3CDTF">2021-08-28T13:36:10Z</dcterms:created>
  <dcterms:modified xsi:type="dcterms:W3CDTF">2021-09-01T06:23:06Z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0x0101004DAECFCC95208B4AB1DF636A22B276EC</vt:lpwstr>
  </property>
</Properties>
</file>